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8_8B2DC122.xml" ContentType="application/vnd.ms-powerpoint.comment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79" r:id="rId5"/>
    <p:sldId id="311" r:id="rId6"/>
    <p:sldId id="310" r:id="rId7"/>
    <p:sldId id="308" r:id="rId8"/>
    <p:sldId id="306" r:id="rId9"/>
    <p:sldId id="305" r:id="rId10"/>
    <p:sldId id="264" r:id="rId11"/>
    <p:sldId id="309" r:id="rId12"/>
    <p:sldId id="27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8C5E72-391B-51A1-4DD4-0BC7861B8F24}" name="Tore Espedal" initials="TE" userId="S::tore.espedal@rogfk.no::f18ca3ec-061c-49ac-8b07-0c197e786a64" providerId="AD"/>
  <p188:author id="{FCA5FB7E-1E29-3503-A73B-DC3F2BA801C3}" name="Kjersti Reppen Karlsen" initials="KRK" userId="S::kjersti.reppen.karlsen@rogfk.no::e5f0c9a2-bee8-4ced-9658-d18ee8a3ac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modernComment_108_8B2DC1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81D13A-DFB4-4F50-AFE9-0E5C375B1E0F}" authorId="{1A8C5E72-391B-51A1-4DD4-0BC7861B8F24}" status="resolved" created="2021-11-08T13:18:09.241" complete="100000">
    <pc:sldMkLst xmlns:pc="http://schemas.microsoft.com/office/powerpoint/2013/main/command">
      <pc:docMk/>
      <pc:sldMk cId="2335031586" sldId="264"/>
    </pc:sldMkLst>
    <p188:txBody>
      <a:bodyPr/>
      <a:lstStyle/>
      <a:p>
        <a:r>
          <a:rPr lang="nb-NO"/>
          <a:t>nytt bilde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BECB9-177F-4911-B7EB-A150BC4E0B82}" type="datetimeFigureOut">
              <a:rPr lang="nb-NO" smtClean="0"/>
              <a:t>19.09.2023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F3B4-AA4C-42D2-B52F-698C2D0919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17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>
                <a:solidFill>
                  <a:srgbClr val="FF0000"/>
                </a:solidFill>
              </a:rPr>
              <a:t>Porteføljestyring innebærer at tiltakene prioriteres på grunnlag av en helhetlig vurdering basert på bidrag til måloppfyllelse, disponible midler, samfunnsøkonomisk lønnsomhet, planstatus og kapasitet på planlegging og gjennomføring.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CF3B4-AA4C-42D2-B52F-698C2D09194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7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Punkt 2: avgrensningen gjelder de fire kommunene før kommunesammenslåingen.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CF3B4-AA4C-42D2-B52F-698C2D09194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93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Tilleggsopplysninger punkt 3: </a:t>
            </a:r>
          </a:p>
          <a:p>
            <a:r>
              <a:rPr lang="nb-NO"/>
              <a:t>Sykkelandelen på Nord-Jæren ligger på ca. 8 %.</a:t>
            </a:r>
          </a:p>
          <a:p>
            <a:r>
              <a:rPr lang="nb-NO"/>
              <a:t>Referansen er Forskningsrapport fra NORCE ( «Sykkelpotensial og bysykler – en beregning av potensialet for økt hverdagssykling og evaluering av bysykkelordningene på Nord-Jæren, i Trondheim og i Bergen)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CF3B4-AA4C-42D2-B52F-698C2D09194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06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/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5E58659-9483-455E-A053-8AC55F416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895" cy="6073855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48667C7-04A8-432C-A96B-3474765E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78" y="1343310"/>
            <a:ext cx="8645043" cy="736484"/>
          </a:xfrm>
        </p:spPr>
        <p:txBody>
          <a:bodyPr anchor="b" anchorCtr="0"/>
          <a:lstStyle>
            <a:lvl1pPr algn="ctr">
              <a:defRPr sz="4501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91642135-DAB8-4856-81B1-20B336D0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2442883"/>
            <a:ext cx="2743200" cy="275232"/>
          </a:xfrm>
        </p:spPr>
        <p:txBody>
          <a:bodyPr lIns="0" tIns="0" rIns="0" bIns="0" anchor="t" anchorCtr="0"/>
          <a:lstStyle>
            <a:lvl1pPr algn="ctr">
              <a:defRPr sz="1500">
                <a:latin typeface="+mn-lt"/>
              </a:defRPr>
            </a:lvl1pPr>
          </a:lstStyle>
          <a:p>
            <a:fld id="{2EF76A1F-04C8-40D6-88D3-26A1FEB0D28B}" type="datetime1">
              <a:rPr lang="nb-NO" smtClean="0"/>
              <a:t>19.09.2023</a:t>
            </a:fld>
            <a:endParaRPr lang="nb-NO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5FAC74E-00B6-434E-89AB-9661659B2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79" y="6058428"/>
            <a:ext cx="870578" cy="546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88EF7B-07EC-FC41-A907-C7AE1F685C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337" y="6185610"/>
            <a:ext cx="1193302" cy="292358"/>
          </a:xfrm>
          <a:prstGeom prst="rect">
            <a:avLst/>
          </a:prstGeom>
        </p:spPr>
      </p:pic>
      <p:pic>
        <p:nvPicPr>
          <p:cNvPr id="19" name="Picture 18" descr="A picture containing sitting, dark, large, lit&#10;&#10;Description automatically generated">
            <a:extLst>
              <a:ext uri="{FF2B5EF4-FFF2-40B4-BE49-F238E27FC236}">
                <a16:creationId xmlns:a16="http://schemas.microsoft.com/office/drawing/2014/main" id="{3D9F1C4B-7C3B-8543-BD25-1AD9DED91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41" y="6161802"/>
            <a:ext cx="1235675" cy="3399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37979E-F380-724D-B918-DA7CA2EDAD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3097" y="6063093"/>
            <a:ext cx="870578" cy="5373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E280FA-6C63-2240-AB8E-482B469734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615" y="6150361"/>
            <a:ext cx="1217290" cy="3628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F47D1F-7BEA-CC45-BCA6-4F53D0ABB4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845" y="6153989"/>
            <a:ext cx="934321" cy="355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FA8E70-9C7B-E64B-8B9F-EB138D209D3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106" y="6116257"/>
            <a:ext cx="834844" cy="4310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8AE3DE-7190-4A47-8F5F-CDC359438C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9890" y="6187950"/>
            <a:ext cx="974913" cy="2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1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dyr, fugl&#10;&#10;Automatisk generert beskrivelse">
            <a:extLst>
              <a:ext uri="{FF2B5EF4-FFF2-40B4-BE49-F238E27FC236}">
                <a16:creationId xmlns:a16="http://schemas.microsoft.com/office/drawing/2014/main" id="{FCAA5931-A58B-4DCE-8813-9706048A9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" y="-62353"/>
            <a:ext cx="12240374" cy="6941701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9EDF9B06-BE7D-4FAA-AB6A-BC6F16CF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16" y="2697148"/>
            <a:ext cx="9279568" cy="70070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B2BCC26-7BB1-49C3-9D23-9FCBFF724F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65" y="3496491"/>
            <a:ext cx="706557" cy="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223482C-B9F9-4630-BFEF-95E29311CB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30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/ mar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223482C-B9F9-4630-BFEF-95E29311CB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1291" y="268546"/>
            <a:ext cx="11678264" cy="633621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42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223482C-B9F9-4630-BFEF-95E29311CB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1291" y="268546"/>
            <a:ext cx="5764056" cy="633621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3" name="Plassholder for bilde 5">
            <a:extLst>
              <a:ext uri="{FF2B5EF4-FFF2-40B4-BE49-F238E27FC236}">
                <a16:creationId xmlns:a16="http://schemas.microsoft.com/office/drawing/2014/main" id="{20FE8676-AD6C-4FD0-A847-632807FE52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6654" y="268546"/>
            <a:ext cx="5764056" cy="633621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2727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223482C-B9F9-4630-BFEF-95E29311CB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1291" y="268546"/>
            <a:ext cx="4492303" cy="307987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3" name="Plassholder for bilde 5">
            <a:extLst>
              <a:ext uri="{FF2B5EF4-FFF2-40B4-BE49-F238E27FC236}">
                <a16:creationId xmlns:a16="http://schemas.microsoft.com/office/drawing/2014/main" id="{20FE8676-AD6C-4FD0-A847-632807FE52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6014" y="268546"/>
            <a:ext cx="7024696" cy="633621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4" name="Plassholder for bilde 5">
            <a:extLst>
              <a:ext uri="{FF2B5EF4-FFF2-40B4-BE49-F238E27FC236}">
                <a16:creationId xmlns:a16="http://schemas.microsoft.com/office/drawing/2014/main" id="{D806D35F-7ACB-48FE-B657-E3EC0CCE0C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1291" y="3524260"/>
            <a:ext cx="4492303" cy="307987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61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62FFBB10-386B-4717-8B09-F2DE7CEBE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11" y="-66684"/>
            <a:ext cx="12283482" cy="6959087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9EDF9B06-BE7D-4FAA-AB6A-BC6F16CF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16" y="1579432"/>
            <a:ext cx="9279568" cy="808042"/>
          </a:xfrm>
        </p:spPr>
        <p:txBody>
          <a:bodyPr anchor="b" anchorCtr="0"/>
          <a:lstStyle>
            <a:lvl1pPr algn="ctr">
              <a:defRPr sz="5001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40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4D24-038A-48D9-85B1-745BA7FB6E49}" type="datetime1">
              <a:rPr lang="nb-NO" smtClean="0"/>
              <a:t>19.09.2023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853BFF6-4875-4D03-9F83-5B7473246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50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28AF-8F1B-4262-8BD3-F2ABB0F2EF38}" type="datetime1">
              <a:rPr lang="nb-NO" smtClean="0"/>
              <a:t>19.09.2023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853BFF6-4875-4D03-9F83-5B7473246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28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03E1CE2-34BC-43CB-86A1-DFA30FC34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" y="0"/>
            <a:ext cx="12038587" cy="6858000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48667C7-04A8-432C-A96B-3474765E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78" y="1664625"/>
            <a:ext cx="8645043" cy="736484"/>
          </a:xfrm>
        </p:spPr>
        <p:txBody>
          <a:bodyPr anchor="b" anchorCtr="0"/>
          <a:lstStyle>
            <a:lvl1pPr algn="ctr">
              <a:defRPr sz="4501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91642135-DAB8-4856-81B1-20B336D0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2764198"/>
            <a:ext cx="2743200" cy="275232"/>
          </a:xfrm>
        </p:spPr>
        <p:txBody>
          <a:bodyPr lIns="0" tIns="0" rIns="0" bIns="0" anchor="t" anchorCtr="0"/>
          <a:lstStyle>
            <a:lvl1pPr algn="ctr">
              <a:defRPr sz="1500">
                <a:latin typeface="+mn-lt"/>
              </a:defRPr>
            </a:lvl1pPr>
          </a:lstStyle>
          <a:p>
            <a:fld id="{F9B63401-8537-4133-B283-909CB5891DEA}" type="datetime1">
              <a:rPr lang="nb-NO" smtClean="0"/>
              <a:t>19.09.2023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3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/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3A4ECD5-2197-49BD-8283-66B800A20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7055"/>
            <a:ext cx="12247570" cy="6939534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48667C7-04A8-432C-A96B-3474765E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33" y="1191492"/>
            <a:ext cx="3518995" cy="1094402"/>
          </a:xfrm>
        </p:spPr>
        <p:txBody>
          <a:bodyPr anchor="b" anchorCtr="0"/>
          <a:lstStyle>
            <a:lvl1pPr algn="ctr">
              <a:defRPr sz="3501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91642135-DAB8-4856-81B1-20B336D0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730" y="2734718"/>
            <a:ext cx="2743200" cy="275232"/>
          </a:xfrm>
        </p:spPr>
        <p:txBody>
          <a:bodyPr lIns="0" tIns="0" rIns="0" bIns="0" anchor="t" anchorCtr="0"/>
          <a:lstStyle>
            <a:lvl1pPr algn="ctr">
              <a:defRPr sz="1500">
                <a:latin typeface="+mn-lt"/>
              </a:defRPr>
            </a:lvl1pPr>
          </a:lstStyle>
          <a:p>
            <a:fld id="{3F44A35A-989A-4E07-8920-D82ECFD91A31}" type="datetime1">
              <a:rPr lang="nb-NO" smtClean="0"/>
              <a:t>19.09.2023</a:t>
            </a:fld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C58A53E-9E3E-43D1-9B8F-2862316916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28723"/>
            <a:ext cx="5468856" cy="546798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90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50" y="497019"/>
            <a:ext cx="9279306" cy="700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50" y="2598721"/>
            <a:ext cx="10680585" cy="3116941"/>
          </a:xfrm>
        </p:spPr>
        <p:txBody>
          <a:bodyPr/>
          <a:lstStyle>
            <a:lvl1pPr>
              <a:defRPr sz="2501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7D7F971-CFD1-48E0-B472-4BC92930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6A7-1212-489F-91CD-2D80F87749C6}" type="datetime1">
              <a:rPr lang="nb-NO" smtClean="0"/>
              <a:t>19.09.2023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06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50" y="497019"/>
            <a:ext cx="9279568" cy="700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51" y="2397489"/>
            <a:ext cx="5431150" cy="3435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4467" y="2397489"/>
            <a:ext cx="5199333" cy="3435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712A6FA7-00FB-447C-B4AE-923C0B99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C4B-3CDA-4CD2-B8D0-B344F7A50212}" type="datetime1">
              <a:rPr lang="nb-NO" smtClean="0"/>
              <a:t>19.09.2023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11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øyrestil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51" y="2397489"/>
            <a:ext cx="5431150" cy="3435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712A6FA7-00FB-447C-B4AE-923C0B99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B935-35DB-4DEF-BBEF-EB8EFAB07D51}" type="datetime1">
              <a:rPr lang="nb-NO" smtClean="0"/>
              <a:t>19.09.2023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18BA8B7-CE34-4503-BF5B-DEA2AAF6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50" y="497019"/>
            <a:ext cx="5507350" cy="13090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9" name="Plassholder for bilde 3">
            <a:extLst>
              <a:ext uri="{FF2B5EF4-FFF2-40B4-BE49-F238E27FC236}">
                <a16:creationId xmlns:a16="http://schemas.microsoft.com/office/drawing/2014/main" id="{D801EB7C-94FB-4D75-A7FC-7DD0BBCB1D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5968" y="628723"/>
            <a:ext cx="4668887" cy="514255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106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venstrestil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698" y="2743517"/>
            <a:ext cx="5431150" cy="30895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712A6FA7-00FB-447C-B4AE-923C0B99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94E5-49C2-47BA-AE94-3023A0FEE40C}" type="datetime1">
              <a:rPr lang="nb-NO" smtClean="0"/>
              <a:t>19.09.2023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18BA8B7-CE34-4503-BF5B-DEA2AAF6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697" y="497019"/>
            <a:ext cx="5431150" cy="13090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9" name="Plassholder for bilde 3">
            <a:extLst>
              <a:ext uri="{FF2B5EF4-FFF2-40B4-BE49-F238E27FC236}">
                <a16:creationId xmlns:a16="http://schemas.microsoft.com/office/drawing/2014/main" id="{D801EB7C-94FB-4D75-A7FC-7DD0BBCB1D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2630" y="628723"/>
            <a:ext cx="4668887" cy="514255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306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8C27-ACB9-4725-AE77-88ED895852C0}" type="datetime1">
              <a:rPr lang="nb-NO" smtClean="0"/>
              <a:t>19.09.2023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853BFF6-4875-4D03-9F83-5B7473246D0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iagram 6">
            <a:extLst>
              <a:ext uri="{FF2B5EF4-FFF2-40B4-BE49-F238E27FC236}">
                <a16:creationId xmlns:a16="http://schemas.microsoft.com/office/drawing/2014/main" id="{12CFDB68-647B-4BCB-988C-06EC35D27E2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9040" y="1445586"/>
            <a:ext cx="10966290" cy="4461391"/>
          </a:xfrm>
        </p:spPr>
        <p:txBody>
          <a:bodyPr/>
          <a:lstStyle/>
          <a:p>
            <a:r>
              <a:rPr lang="en-GB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452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374718A6-1053-4F52-9314-EA7AB4972C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" y="-57157"/>
            <a:ext cx="12240374" cy="6941701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9EDF9B06-BE7D-4FAA-AB6A-BC6F16CF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16" y="2697148"/>
            <a:ext cx="9279568" cy="70070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946292-5AB4-4095-A5B2-86CC2C442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65" y="3500063"/>
            <a:ext cx="706557" cy="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650" y="497019"/>
            <a:ext cx="9279568" cy="70070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50" y="2424166"/>
            <a:ext cx="5384756" cy="3291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9090" y="62872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2888CC-FFFE-49E5-A05B-76BC1A91CE30}" type="datetime1">
              <a:rPr lang="nb-NO" smtClean="0"/>
              <a:t>19.09.2023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D2F63F0-9B78-4972-881C-CA9F8DC0D42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4" y="6092143"/>
            <a:ext cx="10923952" cy="5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6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66" r:id="rId16"/>
    <p:sldLayoutId id="2147483667" r:id="rId17"/>
  </p:sldLayoutIdLst>
  <p:hf sldNum="0" hdr="0" ftr="0"/>
  <p:txStyles>
    <p:titleStyle>
      <a:lvl1pPr algn="l" defTabSz="914446" rtl="0" eaLnBrk="1" latinLnBrk="0" hangingPunct="1">
        <a:lnSpc>
          <a:spcPct val="93000"/>
        </a:lnSpc>
        <a:spcBef>
          <a:spcPct val="0"/>
        </a:spcBef>
        <a:buNone/>
        <a:defRPr sz="4251" kern="1200">
          <a:solidFill>
            <a:srgbClr val="1A323A"/>
          </a:solidFill>
          <a:latin typeface="+mj-lt"/>
          <a:ea typeface="+mj-ea"/>
          <a:cs typeface="+mj-cs"/>
        </a:defRPr>
      </a:lvl1pPr>
    </p:titleStyle>
    <p:bodyStyle>
      <a:lvl1pPr marL="198040" indent="-198040" algn="l" defTabSz="914446" rtl="0" eaLnBrk="1" latinLnBrk="0" hangingPunct="1">
        <a:lnSpc>
          <a:spcPct val="100000"/>
        </a:lnSpc>
        <a:spcBef>
          <a:spcPts val="15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8B2DC1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D0B3610F-F3F9-4DF6-A30C-A5F12D754B5C}"/>
              </a:ext>
            </a:extLst>
          </p:cNvPr>
          <p:cNvSpPr/>
          <p:nvPr/>
        </p:nvSpPr>
        <p:spPr>
          <a:xfrm>
            <a:off x="167524" y="213583"/>
            <a:ext cx="11788902" cy="73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ADC36-0AD4-483F-B7B6-F1E6B5A7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00" y="1664625"/>
            <a:ext cx="11505884" cy="736484"/>
          </a:xfrm>
        </p:spPr>
        <p:txBody>
          <a:bodyPr/>
          <a:lstStyle/>
          <a:p>
            <a:r>
              <a:rPr lang="en-US" sz="4500" dirty="0" err="1"/>
              <a:t>Presentasjon</a:t>
            </a:r>
            <a:r>
              <a:rPr lang="en-US" sz="4500" dirty="0"/>
              <a:t> av </a:t>
            </a:r>
            <a:r>
              <a:rPr lang="en-US" sz="4500" dirty="0" err="1"/>
              <a:t>porteføljen</a:t>
            </a:r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A0C11C2-0CC7-4ED4-9021-5DD411F6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2764198"/>
            <a:ext cx="2743200" cy="27523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CFBF7CFF-EB44-4C1D-8C21-0DDA284462B8}" type="datetime1">
              <a:rPr lang="nb-NO" smtClean="0"/>
              <a:pPr>
                <a:spcAft>
                  <a:spcPts val="600"/>
                </a:spcAft>
              </a:pPr>
              <a:t>19.09.2023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981F33B-768E-49B1-90A3-5208DBA04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76" y="132724"/>
            <a:ext cx="1300070" cy="684452"/>
          </a:xfrm>
          <a:prstGeom prst="rect">
            <a:avLst/>
          </a:prstGeom>
        </p:spPr>
      </p:pic>
      <p:pic>
        <p:nvPicPr>
          <p:cNvPr id="11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4A9F6CE5-AF87-4AFE-8D1E-B47B73C39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449" y="213584"/>
            <a:ext cx="1000837" cy="50836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A7E49FC-CBE4-4A6F-8F26-74EA2FE10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82" y="299441"/>
            <a:ext cx="1089075" cy="404345"/>
          </a:xfrm>
          <a:prstGeom prst="rect">
            <a:avLst/>
          </a:prstGeom>
        </p:spPr>
      </p:pic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30F3A6A8-153D-42C6-ADE8-E87528690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51" y="298758"/>
            <a:ext cx="1034824" cy="39573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89A7B2E-C07B-425A-878A-804CDF2A3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73" y="297348"/>
            <a:ext cx="1711871" cy="42112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0CCB2C5E-F016-4BBF-91C9-6FCC36044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14" y="305809"/>
            <a:ext cx="827156" cy="433064"/>
          </a:xfrm>
          <a:prstGeom prst="rect">
            <a:avLst/>
          </a:prstGeom>
        </p:spPr>
      </p:pic>
      <p:pic>
        <p:nvPicPr>
          <p:cNvPr id="24" name="Bilde 23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01A9820A-FC35-4470-9893-51E7B7D79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9" y="296654"/>
            <a:ext cx="2380729" cy="442546"/>
          </a:xfrm>
          <a:prstGeom prst="rect">
            <a:avLst/>
          </a:prstGeom>
        </p:spPr>
      </p:pic>
      <p:pic>
        <p:nvPicPr>
          <p:cNvPr id="3" name="Bilde 3" descr="Et bilde som inneholder tekst, tavle&#10;&#10;Automatisk generert beskrivelse">
            <a:extLst>
              <a:ext uri="{FF2B5EF4-FFF2-40B4-BE49-F238E27FC236}">
                <a16:creationId xmlns:a16="http://schemas.microsoft.com/office/drawing/2014/main" id="{1E0F04E6-305D-498A-9A37-7A02B1FAC1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6078" y="298858"/>
            <a:ext cx="1451676" cy="4161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8737C66-FCF5-428A-B899-D51B60D090C4}"/>
              </a:ext>
            </a:extLst>
          </p:cNvPr>
          <p:cNvSpPr txBox="1">
            <a:spLocks/>
          </p:cNvSpPr>
          <p:nvPr/>
        </p:nvSpPr>
        <p:spPr>
          <a:xfrm>
            <a:off x="1773478" y="3061625"/>
            <a:ext cx="8645043" cy="736484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46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4501" kern="1200">
                <a:solidFill>
                  <a:srgbClr val="1A323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2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AA0A2F-F98C-4B57-A7B4-8CA2691F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Takk for oppmerksomheten</a:t>
            </a:r>
          </a:p>
        </p:txBody>
      </p:sp>
    </p:spTree>
    <p:extLst>
      <p:ext uri="{BB962C8B-B14F-4D97-AF65-F5344CB8AC3E}">
        <p14:creationId xmlns:p14="http://schemas.microsoft.com/office/powerpoint/2010/main" val="276573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F224D2-F8E3-A480-64A0-D8205B69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Fire utfordringer knyttet til porteføljen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2315A5-AE4A-7F9B-174A-FDAD3D729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50" y="2275367"/>
            <a:ext cx="10680585" cy="344029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b-NO" sz="2800" dirty="0"/>
              <a:t>Hva er handlingsrommet</a:t>
            </a:r>
          </a:p>
          <a:p>
            <a:pPr marL="514350" indent="-514350">
              <a:buAutoNum type="arabicPeriod"/>
            </a:pPr>
            <a:r>
              <a:rPr lang="nb-NO" sz="2800" dirty="0"/>
              <a:t>Indekser</a:t>
            </a:r>
          </a:p>
          <a:p>
            <a:pPr marL="514350" indent="-514350">
              <a:buAutoNum type="arabicPeriod"/>
            </a:pPr>
            <a:r>
              <a:rPr lang="nb-NO" sz="2800" dirty="0"/>
              <a:t>Vise balanse i porteføljen</a:t>
            </a:r>
          </a:p>
          <a:p>
            <a:pPr marL="514350" indent="-514350">
              <a:buAutoNum type="arabicPeriod"/>
            </a:pPr>
            <a:r>
              <a:rPr lang="nb-NO" sz="2800" dirty="0"/>
              <a:t>Kompleks finansieringsstruktur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6826AD-BCBF-BEC0-C8A5-6C6DCCE2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6A7-1212-489F-91CD-2D80F87749C6}" type="datetime1">
              <a:rPr lang="nb-NO" smtClean="0"/>
              <a:t>19.09.2023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79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3474DE-1A9F-124D-ED2A-77A0F484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Byvekstavtalen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C3D51A-091E-512A-E4B7-A9D316E45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50" y="2094615"/>
            <a:ext cx="10680585" cy="3621048"/>
          </a:xfrm>
        </p:spPr>
        <p:txBody>
          <a:bodyPr/>
          <a:lstStyle/>
          <a:p>
            <a:r>
              <a:rPr lang="nb-NO" dirty="0"/>
              <a:t>Prosjektene i byvekstavtalen prioriteres gjennom porteføljestyring. Dette innebærer at tiltakene prioriteres på grunnlag av en helhetlig vurdering basert på bidrag til måloppfyllelse, </a:t>
            </a:r>
            <a:r>
              <a:rPr lang="nb-NO" i="1" dirty="0"/>
              <a:t>disponible midler, </a:t>
            </a:r>
            <a:r>
              <a:rPr lang="nb-NO" dirty="0"/>
              <a:t>samfunnsøkonomisk lønnsomhet, planstatus og kapasitet på planlegging og gjennomføring. Styringen av prosjektene skal skje i tråd med prinsippene for god porteføljestyring. Kostnadsøkninger må håndteres innenfor prosjektporteføljen. (Min kursivering)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E750B0-DB82-4EC7-4C61-BFF4EAB3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6A7-1212-489F-91CD-2D80F87749C6}" type="datetime1">
              <a:rPr lang="nb-NO" smtClean="0"/>
              <a:t>19.09.2023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43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F61012-6DCD-418C-A1CF-3E0AD9101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650" y="1151557"/>
            <a:ext cx="5986320" cy="50377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400" dirty="0"/>
              <a:t>Etter hvert som påløpte kostnader økte, ble det behov for å vurdere alternativer.</a:t>
            </a:r>
          </a:p>
          <a:p>
            <a:pPr>
              <a:lnSpc>
                <a:spcPct val="90000"/>
              </a:lnSpc>
            </a:pPr>
            <a:r>
              <a:rPr lang="nb-NO" sz="2400" dirty="0"/>
              <a:t>Den nye måten gir et riktig bilde av påløpt og gjenværende forpliktelser, og viser dermed hva som er disponible midler i pakken.</a:t>
            </a:r>
          </a:p>
          <a:p>
            <a:pPr>
              <a:lnSpc>
                <a:spcPct val="90000"/>
              </a:lnSpc>
            </a:pPr>
            <a:r>
              <a:rPr lang="nb-NO" sz="2400" dirty="0"/>
              <a:t>Dette løser ikke utfordringen med at utgifter og bevillinger/inntekter justeres etter ulike indikatorer, her vist med endelige 2022-indekser:</a:t>
            </a:r>
          </a:p>
          <a:p>
            <a:pPr>
              <a:lnSpc>
                <a:spcPct val="90000"/>
              </a:lnSpc>
            </a:pPr>
            <a:endParaRPr lang="nb-NO" sz="2400" dirty="0"/>
          </a:p>
          <a:p>
            <a:pPr marL="0" indent="0">
              <a:lnSpc>
                <a:spcPct val="90000"/>
              </a:lnSpc>
              <a:buNone/>
            </a:pPr>
            <a:endParaRPr lang="nb-NO" sz="17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456381-DF95-42DF-B247-44E85A53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090" y="6287283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48D96A7-1212-489F-91CD-2D80F87749C6}" type="datetime1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19.09.2023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2111819-F9F9-4071-A67E-264DD8AD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50" y="497019"/>
            <a:ext cx="5507350" cy="800153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Hvorfor omlegging nå?</a:t>
            </a:r>
          </a:p>
        </p:txBody>
      </p:sp>
      <p:pic>
        <p:nvPicPr>
          <p:cNvPr id="6" name="Bilde 5" descr="Et bilde som inneholder gress, utendørs, motorsykkel, parkert&#10;&#10;Automatisk generert beskrivelse">
            <a:extLst>
              <a:ext uri="{FF2B5EF4-FFF2-40B4-BE49-F238E27FC236}">
                <a16:creationId xmlns:a16="http://schemas.microsoft.com/office/drawing/2014/main" id="{B4F90C0C-948C-4080-9596-BF59D3D50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r="-1" b="-1"/>
          <a:stretch/>
        </p:blipFill>
        <p:spPr>
          <a:xfrm>
            <a:off x="6934462" y="595673"/>
            <a:ext cx="4668887" cy="5142551"/>
          </a:xfrm>
          <a:prstGeom prst="rect">
            <a:avLst/>
          </a:prstGeom>
          <a:noFill/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E0E088B-44AA-E3EE-9DB3-BAFC47171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846059"/>
              </p:ext>
            </p:extLst>
          </p:nvPr>
        </p:nvGraphicFramePr>
        <p:xfrm>
          <a:off x="1509823" y="4806106"/>
          <a:ext cx="3094074" cy="1183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8368">
                  <a:extLst>
                    <a:ext uri="{9D8B030D-6E8A-4147-A177-3AD203B41FA5}">
                      <a16:colId xmlns:a16="http://schemas.microsoft.com/office/drawing/2014/main" val="340713003"/>
                    </a:ext>
                  </a:extLst>
                </a:gridCol>
                <a:gridCol w="1305706">
                  <a:extLst>
                    <a:ext uri="{9D8B030D-6E8A-4147-A177-3AD203B41FA5}">
                      <a16:colId xmlns:a16="http://schemas.microsoft.com/office/drawing/2014/main" val="3949820200"/>
                    </a:ext>
                  </a:extLst>
                </a:gridCol>
              </a:tblGrid>
              <a:tr h="564092">
                <a:tc>
                  <a:txBody>
                    <a:bodyPr/>
                    <a:lstStyle/>
                    <a:p>
                      <a:r>
                        <a:rPr lang="nb-NO" sz="1100" dirty="0" err="1">
                          <a:effectLst/>
                        </a:rPr>
                        <a:t>Byggekostnadsindeks</a:t>
                      </a:r>
                      <a:r>
                        <a:rPr lang="nb-NO" sz="1100" dirty="0">
                          <a:effectLst/>
                        </a:rPr>
                        <a:t> for veganlegg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100" dirty="0">
                          <a:effectLst/>
                        </a:rPr>
                        <a:t>14,20 %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3618104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KPI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100" dirty="0">
                          <a:effectLst/>
                        </a:rPr>
                        <a:t>5,80 %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84604886"/>
                  </a:ext>
                </a:extLst>
              </a:tr>
              <a:tr h="309823">
                <a:tc>
                  <a:txBody>
                    <a:bodyPr/>
                    <a:lstStyle/>
                    <a:p>
                      <a:r>
                        <a:rPr lang="nb-NO" sz="1100" dirty="0">
                          <a:effectLst/>
                        </a:rPr>
                        <a:t>Budsjettindeks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100" dirty="0">
                          <a:effectLst/>
                        </a:rPr>
                        <a:t>2,60 %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05229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0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970EF5F-20CD-63E6-2D81-DC5B4DF1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B935-35DB-4DEF-BBEF-EB8EFAB07D51}" type="datetime1">
              <a:rPr lang="nb-NO" smtClean="0"/>
              <a:t>19.09.2023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3A06461-8B3C-7A7C-B714-F210687B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50" y="222199"/>
            <a:ext cx="5507350" cy="700576"/>
          </a:xfrm>
        </p:spPr>
        <p:txBody>
          <a:bodyPr/>
          <a:lstStyle/>
          <a:p>
            <a:endParaRPr lang="nb-NO" sz="425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AD9C09E-500C-4CBA-CEC4-92AE4AFD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4" y="95694"/>
            <a:ext cx="9250325" cy="60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EF2EFC4-FDB3-E508-0556-A8DE15211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7537" y="923456"/>
            <a:ext cx="2732921" cy="51781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endParaRPr lang="nb-NO" sz="1200" dirty="0">
              <a:solidFill>
                <a:srgbClr val="000000"/>
              </a:solidFill>
              <a:latin typeface="Franklin Gothic Book"/>
              <a:ea typeface="+mn-lt"/>
              <a:cs typeface="+mn-lt"/>
            </a:endParaRPr>
          </a:p>
          <a:p>
            <a:pPr marL="0" indent="0">
              <a:spcBef>
                <a:spcPts val="200"/>
              </a:spcBef>
              <a:buNone/>
            </a:pPr>
            <a:endParaRPr lang="nb-NO" sz="1200" dirty="0"/>
          </a:p>
          <a:p>
            <a:pPr marL="0" indent="0">
              <a:spcBef>
                <a:spcPts val="200"/>
              </a:spcBef>
              <a:buNone/>
            </a:pPr>
            <a:endParaRPr lang="nb-NO" sz="1200" dirty="0">
              <a:solidFill>
                <a:srgbClr val="000000"/>
              </a:solidFill>
              <a:latin typeface="Franklin Gothic Book"/>
              <a:ea typeface="+mn-lt"/>
              <a:cs typeface="+mn-lt"/>
            </a:endParaRPr>
          </a:p>
          <a:p>
            <a:pPr marL="0" indent="0">
              <a:spcBef>
                <a:spcPts val="200"/>
              </a:spcBef>
              <a:buNone/>
            </a:pPr>
            <a:endParaRPr lang="nb-NO" sz="1200" dirty="0">
              <a:solidFill>
                <a:srgbClr val="000000"/>
              </a:solidFill>
              <a:latin typeface="Franklin Gothic Book"/>
              <a:ea typeface="+mn-lt"/>
              <a:cs typeface="+mn-lt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970EF5F-20CD-63E6-2D81-DC5B4DF1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B935-35DB-4DEF-BBEF-EB8EFAB07D51}" type="datetime1">
              <a:rPr lang="nb-NO" smtClean="0"/>
              <a:t>19.09.2023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3A06461-8B3C-7A7C-B714-F210687B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50" y="222199"/>
            <a:ext cx="5507350" cy="70057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C1F65256-7996-9676-8A29-675C04F0A719}"/>
              </a:ext>
            </a:extLst>
          </p:cNvPr>
          <p:cNvSpPr txBox="1">
            <a:spLocks/>
          </p:cNvSpPr>
          <p:nvPr/>
        </p:nvSpPr>
        <p:spPr>
          <a:xfrm>
            <a:off x="8835740" y="925954"/>
            <a:ext cx="2732921" cy="51781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98040" indent="-198040" algn="l" defTabSz="914446" rtl="0" eaLnBrk="1" latinLnBrk="0" hangingPunct="1">
              <a:lnSpc>
                <a:spcPct val="100000"/>
              </a:lnSpc>
              <a:spcBef>
                <a:spcPts val="15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B91C802-B4EB-75F8-DBF3-E4C0FF49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9" y="235933"/>
            <a:ext cx="10338828" cy="349609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516D334-DD59-0826-5F38-F315A9015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50" y="3976987"/>
            <a:ext cx="10338828" cy="17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9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5B6337-AB51-47D2-B052-FD56A917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Effekt av endret metodikk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3A5ECF-25F1-4BF8-9B9F-C19A2F861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50" y="1955615"/>
            <a:ext cx="6065779" cy="37600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dirty="0"/>
              <a:t>Per nå er effekten av å gå over fra faste kroner til løpende kroner på 800 MNOK. Effekten vil fortsette å øke etter hvert som pakken bruker mer midler.</a:t>
            </a:r>
          </a:p>
          <a:p>
            <a:pPr marL="0" indent="0">
              <a:buNone/>
            </a:pPr>
            <a:r>
              <a:rPr lang="nb-NO" dirty="0"/>
              <a:t>Pakken vil fortsatt bli omregnet i faste kroner, ettersom staten bruker det i sine rapporteringer. Men styringsmål vil være i løpende kroner.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2234E2-6466-4548-8DAC-36C8A1BF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96A7-1212-489F-91CD-2D80F87749C6}" type="datetime1">
              <a:rPr lang="nb-NO" smtClean="0"/>
              <a:t>19.09.2023</a:t>
            </a:fld>
            <a:endParaRPr lang="nb-NO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7C6C8D39-71AE-22CB-83B0-0F157AFA1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15093"/>
              </p:ext>
            </p:extLst>
          </p:nvPr>
        </p:nvGraphicFramePr>
        <p:xfrm>
          <a:off x="6560288" y="2264735"/>
          <a:ext cx="5465135" cy="2328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468">
                  <a:extLst>
                    <a:ext uri="{9D8B030D-6E8A-4147-A177-3AD203B41FA5}">
                      <a16:colId xmlns:a16="http://schemas.microsoft.com/office/drawing/2014/main" val="2716938381"/>
                    </a:ext>
                  </a:extLst>
                </a:gridCol>
                <a:gridCol w="1918550">
                  <a:extLst>
                    <a:ext uri="{9D8B030D-6E8A-4147-A177-3AD203B41FA5}">
                      <a16:colId xmlns:a16="http://schemas.microsoft.com/office/drawing/2014/main" val="198429951"/>
                    </a:ext>
                  </a:extLst>
                </a:gridCol>
                <a:gridCol w="1421117">
                  <a:extLst>
                    <a:ext uri="{9D8B030D-6E8A-4147-A177-3AD203B41FA5}">
                      <a16:colId xmlns:a16="http://schemas.microsoft.com/office/drawing/2014/main" val="750734185"/>
                    </a:ext>
                  </a:extLst>
                </a:gridCol>
              </a:tblGrid>
              <a:tr h="278411"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Effekt endret metodikk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nb-NO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800">
                          <a:effectLst/>
                        </a:rPr>
                        <a:t>(2023-kr)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00096326"/>
                  </a:ext>
                </a:extLst>
              </a:tr>
              <a:tr h="455582">
                <a:tc>
                  <a:txBody>
                    <a:bodyPr/>
                    <a:lstStyle/>
                    <a:p>
                      <a:r>
                        <a:rPr lang="nb-NO" sz="9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900" dirty="0">
                          <a:effectLst/>
                        </a:rPr>
                        <a:t>HP 2024-2027 Styringsmål mill.kr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900">
                          <a:effectLst/>
                        </a:rPr>
                        <a:t>Porteføljen faste kr ( 2023-kr)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32330856"/>
                  </a:ext>
                </a:extLst>
              </a:tr>
              <a:tr h="455582">
                <a:tc>
                  <a:txBody>
                    <a:bodyPr/>
                    <a:lstStyle/>
                    <a:p>
                      <a:r>
                        <a:rPr lang="nb-NO" sz="900" dirty="0">
                          <a:effectLst/>
                        </a:rPr>
                        <a:t>Totale inntekter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nb-NO" sz="900" dirty="0">
                          <a:effectLst/>
                        </a:rPr>
                        <a:t>                                   36 151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nb-NO" sz="900">
                          <a:effectLst/>
                        </a:rPr>
                        <a:t>                       36 587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07955328"/>
                  </a:ext>
                </a:extLst>
              </a:tr>
              <a:tr h="455582">
                <a:tc>
                  <a:txBody>
                    <a:bodyPr/>
                    <a:lstStyle/>
                    <a:p>
                      <a:r>
                        <a:rPr lang="nb-NO" sz="900" dirty="0">
                          <a:effectLst/>
                        </a:rPr>
                        <a:t>Totale kostnader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nb-NO" sz="900" dirty="0">
                          <a:effectLst/>
                        </a:rPr>
                        <a:t>                                   38 038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nb-NO" sz="900" dirty="0">
                          <a:effectLst/>
                        </a:rPr>
                        <a:t>                       39 195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91598507"/>
                  </a:ext>
                </a:extLst>
              </a:tr>
              <a:tr h="455582">
                <a:tc>
                  <a:txBody>
                    <a:bodyPr/>
                    <a:lstStyle/>
                    <a:p>
                      <a:r>
                        <a:rPr lang="nb-NO" sz="900" dirty="0">
                          <a:effectLst/>
                        </a:rPr>
                        <a:t>Avvik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nb-NO" sz="900">
                          <a:effectLst/>
                        </a:rPr>
                        <a:t>-                                    1 887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nb-NO" sz="900">
                          <a:effectLst/>
                        </a:rPr>
                        <a:t>-                        2 608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619907"/>
                  </a:ext>
                </a:extLst>
              </a:tr>
              <a:tr h="227791">
                <a:tc>
                  <a:txBody>
                    <a:bodyPr/>
                    <a:lstStyle/>
                    <a:p>
                      <a:r>
                        <a:rPr lang="nb-NO" sz="9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nb-NO" sz="9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nb-NO" sz="9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58437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0315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326D1E-A548-9452-E0A1-B5CBF8B2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50" y="497019"/>
            <a:ext cx="9279568" cy="700705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Inndeling porteføljen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BCC8D6-F7E2-3B29-2C33-9B602BD33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651" y="2397489"/>
            <a:ext cx="5431150" cy="34355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97485" indent="-197485"/>
            <a:r>
              <a:rPr lang="nb-NO" dirty="0"/>
              <a:t>Porteføljen er videre inndelt i «påbegynte prosjekter» og «prosjekter uten </a:t>
            </a:r>
            <a:r>
              <a:rPr lang="nb-NO" dirty="0" err="1"/>
              <a:t>oppstartsbevilling</a:t>
            </a:r>
            <a:r>
              <a:rPr lang="nb-NO" dirty="0"/>
              <a:t>». </a:t>
            </a:r>
          </a:p>
          <a:p>
            <a:pPr marL="197485" indent="-197485"/>
            <a:r>
              <a:rPr lang="nb-NO" dirty="0"/>
              <a:t>I tillegg er prosjektene fordelt ut per finansieringskilde.</a:t>
            </a:r>
          </a:p>
          <a:p>
            <a:pPr marL="197485" indent="-197485"/>
            <a:r>
              <a:rPr lang="nb-NO" dirty="0"/>
              <a:t>Formålet er å vise handlingsrommet i porteføljen, samt å vise hva som per nå er finansiert. Dette er også måten å vise hvordan pakken er i balanse.</a:t>
            </a:r>
            <a:endParaRPr lang="en-US" dirty="0"/>
          </a:p>
          <a:p>
            <a:pPr marL="197485" indent="-197485"/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1DA875C-F7AB-A9FC-4959-DF42F2E9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090" y="628728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AA5AC4B-3CDA-4CD2-B8D0-B344F7A50212}" type="datetime1">
              <a:rPr lang="nb-NO" smtClean="0"/>
              <a:pPr>
                <a:spcAft>
                  <a:spcPts val="600"/>
                </a:spcAft>
              </a:pPr>
              <a:t>19.09.2023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4B8B439-2756-22A8-DE9C-5D30F6FD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49" y="2644795"/>
            <a:ext cx="5420833" cy="2922455"/>
          </a:xfrm>
          <a:prstGeom prst="rect">
            <a:avLst/>
          </a:prstGeom>
        </p:spPr>
      </p:pic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C51E86B3-B9D5-2C4A-6E8B-6411BB04A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6154467" y="1573619"/>
            <a:ext cx="5199333" cy="823870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788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utendørs, gress, bilvei, gate&#10;&#10;Automatisk generert beskrivelse">
            <a:extLst>
              <a:ext uri="{FF2B5EF4-FFF2-40B4-BE49-F238E27FC236}">
                <a16:creationId xmlns:a16="http://schemas.microsoft.com/office/drawing/2014/main" id="{1A0F96E8-C548-4AD9-AAAC-2EAB1A9529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noFill/>
        </p:spPr>
      </p:pic>
      <p:sp>
        <p:nvSpPr>
          <p:cNvPr id="11" name="Date Placeholder 3" hidden="1">
            <a:extLst>
              <a:ext uri="{FF2B5EF4-FFF2-40B4-BE49-F238E27FC236}">
                <a16:creationId xmlns:a16="http://schemas.microsoft.com/office/drawing/2014/main" id="{3BBC0D5C-08BD-48CF-9EF0-273B30DF894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9090" y="6287283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48D96A7-1212-489F-91CD-2D80F87749C6}" type="datetime1">
              <a:rPr lang="nb-NO" smtClean="0"/>
              <a:pPr>
                <a:spcAft>
                  <a:spcPts val="600"/>
                </a:spcAft>
              </a:pPr>
              <a:t>19.09.2023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D818FCC-B120-46B9-884B-0D95B5C3E107}"/>
              </a:ext>
            </a:extLst>
          </p:cNvPr>
          <p:cNvSpPr txBox="1"/>
          <p:nvPr/>
        </p:nvSpPr>
        <p:spPr>
          <a:xfrm>
            <a:off x="658587" y="4625068"/>
            <a:ext cx="5050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>
                <a:solidFill>
                  <a:schemeClr val="bg1"/>
                </a:solidFill>
              </a:rPr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346854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ymijøpakk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323A"/>
      </a:accent1>
      <a:accent2>
        <a:srgbClr val="38B545"/>
      </a:accent2>
      <a:accent3>
        <a:srgbClr val="134E22"/>
      </a:accent3>
      <a:accent4>
        <a:srgbClr val="F9BF00"/>
      </a:accent4>
      <a:accent5>
        <a:srgbClr val="4BDFDB"/>
      </a:accent5>
      <a:accent6>
        <a:srgbClr val="F55600"/>
      </a:accent6>
      <a:hlink>
        <a:srgbClr val="0563C1"/>
      </a:hlink>
      <a:folHlink>
        <a:srgbClr val="954F72"/>
      </a:folHlink>
    </a:clrScheme>
    <a:fontScheme name="Bymiljøpakken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ymiljøpakken_PPTmal.potx" id="{AC332C2B-985C-4CB6-B657-E19E6EBF4B1F}" vid="{662EDB88-A70E-4CFC-9F0B-A32FEFCBF0B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D71129D972F246B4699C49A7B24FA8" ma:contentTypeVersion="16" ma:contentTypeDescription="Opprett et nytt dokument." ma:contentTypeScope="" ma:versionID="bd0141dd1bfd1fe3cd9082317cc33076">
  <xsd:schema xmlns:xsd="http://www.w3.org/2001/XMLSchema" xmlns:xs="http://www.w3.org/2001/XMLSchema" xmlns:p="http://schemas.microsoft.com/office/2006/metadata/properties" xmlns:ns2="5d60e49c-8912-4eb5-942d-ea8ce3bb35c3" xmlns:ns3="313b878a-6593-40d1-8ce8-16a1fbca1608" targetNamespace="http://schemas.microsoft.com/office/2006/metadata/properties" ma:root="true" ma:fieldsID="a30069bbe5229a1ad05e530b54bbf888" ns2:_="" ns3:_="">
    <xsd:import namespace="5d60e49c-8912-4eb5-942d-ea8ce3bb35c3"/>
    <xsd:import namespace="313b878a-6593-40d1-8ce8-16a1fbca16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0e49c-8912-4eb5-942d-ea8ce3bb35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7bb5f2b-d4a0-4b54-bd97-63e1ab2bf3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b878a-6593-40d1-8ce8-16a1fbca160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72dd9f-9664-430c-8786-437b0b1093ca}" ma:internalName="TaxCatchAll" ma:showField="CatchAllData" ma:web="313b878a-6593-40d1-8ce8-16a1fbca16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60e49c-8912-4eb5-942d-ea8ce3bb35c3">
      <Terms xmlns="http://schemas.microsoft.com/office/infopath/2007/PartnerControls"/>
    </lcf76f155ced4ddcb4097134ff3c332f>
    <TaxCatchAll xmlns="313b878a-6593-40d1-8ce8-16a1fbca1608" xsi:nil="true"/>
  </documentManagement>
</p:properties>
</file>

<file path=customXml/itemProps1.xml><?xml version="1.0" encoding="utf-8"?>
<ds:datastoreItem xmlns:ds="http://schemas.openxmlformats.org/officeDocument/2006/customXml" ds:itemID="{93345C85-A866-4F17-9C38-D4D582EAD6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D835DB-A4D5-4F47-9956-F3010909B4CD}">
  <ds:schemaRefs>
    <ds:schemaRef ds:uri="313b878a-6593-40d1-8ce8-16a1fbca1608"/>
    <ds:schemaRef ds:uri="5d60e49c-8912-4eb5-942d-ea8ce3bb35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23DDF9-EF8F-4574-8B4C-07FC9DBE5573}">
  <ds:schemaRefs>
    <ds:schemaRef ds:uri="313b878a-6593-40d1-8ce8-16a1fbca1608"/>
    <ds:schemaRef ds:uri="5d60e49c-8912-4eb5-942d-ea8ce3bb35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420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Times New Roman</vt:lpstr>
      <vt:lpstr>Office-tema</vt:lpstr>
      <vt:lpstr>Presentasjon av porteføljen</vt:lpstr>
      <vt:lpstr>Fire utfordringer knyttet til porteføljen</vt:lpstr>
      <vt:lpstr>Byvekstavtalen</vt:lpstr>
      <vt:lpstr>Hvorfor omlegging nå?</vt:lpstr>
      <vt:lpstr>PowerPoint-presentasjon</vt:lpstr>
      <vt:lpstr>PowerPoint-presentasjon</vt:lpstr>
      <vt:lpstr>Effekt av endret metodikk</vt:lpstr>
      <vt:lpstr>Inndeling porteføljen</vt:lpstr>
      <vt:lpstr>PowerPoint-presentasjon</vt:lpstr>
      <vt:lpstr>Takk for oppmerksomheten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Byvekstavtalen</dc:title>
  <dc:creator>Kristine Gramstad Wedler</dc:creator>
  <cp:lastModifiedBy>Kristine Gramstad Wedler</cp:lastModifiedBy>
  <cp:revision>159</cp:revision>
  <dcterms:created xsi:type="dcterms:W3CDTF">2020-10-12T13:15:25Z</dcterms:created>
  <dcterms:modified xsi:type="dcterms:W3CDTF">2023-09-20T09:04:11Z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0x010100CFD71129D972F246B4699C49A7B24FA8</vt:lpwstr>
  </property>
  <property fmtid="{D5CDD505-2E9C-101B-9397-08002B2CF9AE}" pid="3" name="MediaServiceImageTags">
    <vt:lpwstr/>
  </property>
</Properties>
</file>